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1" r:id="rId2"/>
    <p:sldId id="272" r:id="rId3"/>
    <p:sldId id="263" r:id="rId4"/>
    <p:sldId id="264" r:id="rId5"/>
    <p:sldId id="267" r:id="rId6"/>
    <p:sldId id="268" r:id="rId7"/>
    <p:sldId id="269" r:id="rId8"/>
    <p:sldId id="265" r:id="rId9"/>
    <p:sldId id="266" r:id="rId10"/>
    <p:sldId id="270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F5780-26FB-4E5A-95DD-736A1C073DFA}" type="datetimeFigureOut">
              <a:rPr lang="fr-FR" smtClean="0"/>
              <a:t>09/10/2018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0BEA1-F8F4-4B43-8815-D9ED08C411A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E5666-3C53-4BDE-9AB2-824A4505AF1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1714512" cy="2033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3000">
                <a:schemeClr val="bg1">
                  <a:lumMod val="65000"/>
                </a:schemeClr>
              </a:gs>
              <a:gs pos="29000">
                <a:schemeClr val="bg1">
                  <a:lumMod val="95000"/>
                  <a:alpha val="13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4824536"/>
            <a:ext cx="1714512" cy="2033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429488" y="4824536"/>
            <a:ext cx="1714512" cy="2033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92080" y="2924944"/>
            <a:ext cx="3143272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Mincho" pitchFamily="49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44E1-3B11-4DB0-A8AE-FC990883CB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7CC6-1A15-4730-A2B3-061257F5A0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9322" t="18930"/>
          <a:stretch>
            <a:fillRect/>
          </a:stretch>
        </p:blipFill>
        <p:spPr bwMode="auto">
          <a:xfrm rot="10800000">
            <a:off x="5862667" y="3492536"/>
            <a:ext cx="3281333" cy="336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Image 22" descr="logo compilé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293096"/>
            <a:ext cx="2116671" cy="1780793"/>
          </a:xfrm>
          <a:prstGeom prst="rect">
            <a:avLst/>
          </a:prstGeom>
        </p:spPr>
      </p:pic>
      <p:sp>
        <p:nvSpPr>
          <p:cNvPr id="24" name="Titre 1"/>
          <p:cNvSpPr>
            <a:spLocks noGrp="1"/>
          </p:cNvSpPr>
          <p:nvPr>
            <p:ph type="ctrTitle"/>
          </p:nvPr>
        </p:nvSpPr>
        <p:spPr>
          <a:xfrm>
            <a:off x="1979712" y="764704"/>
            <a:ext cx="5680700" cy="2041529"/>
          </a:xfrm>
        </p:spPr>
        <p:txBody>
          <a:bodyPr>
            <a:noAutofit/>
          </a:bodyPr>
          <a:lstStyle>
            <a:lvl1pPr>
              <a:defRPr sz="5400">
                <a:solidFill>
                  <a:schemeClr val="tx1">
                    <a:lumMod val="75000"/>
                    <a:lumOff val="25000"/>
                  </a:schemeClr>
                </a:solidFill>
                <a:latin typeface="DK Lemon Yellow Sun" pitchFamily="50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44E1-3B11-4DB0-A8AE-FC990883CB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7CC6-1A15-4730-A2B3-061257F5A0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44E1-3B11-4DB0-A8AE-FC990883CB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7CC6-1A15-4730-A2B3-061257F5A0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44E1-3B11-4DB0-A8AE-FC990883CB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7CC6-1A15-4730-A2B3-061257F5A0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i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texto 19"/>
          <p:cNvSpPr>
            <a:spLocks noGrp="1"/>
          </p:cNvSpPr>
          <p:nvPr>
            <p:ph type="body" sz="quarter" idx="13"/>
          </p:nvPr>
        </p:nvSpPr>
        <p:spPr>
          <a:xfrm>
            <a:off x="468313" y="1701006"/>
            <a:ext cx="8135937" cy="4032250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GB" noProof="0" dirty="0"/>
          </a:p>
        </p:txBody>
      </p:sp>
      <p:sp>
        <p:nvSpPr>
          <p:cNvPr id="5" name="Rectangle 163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23850"/>
            <a:ext cx="6702425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>
            <a:lvl1pPr algn="l">
              <a:defRPr b="1">
                <a:solidFill>
                  <a:srgbClr val="0070C0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  <a:endParaRPr lang="en-GB" noProof="0"/>
          </a:p>
        </p:txBody>
      </p:sp>
      <p:sp>
        <p:nvSpPr>
          <p:cNvPr id="4" name="Rectangle 16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E2001B"/>
                </a:solidFill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2EADC7FD-CAFC-4A0B-930E-22DEA6543DCA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1372"/>
          </a:xfrm>
          <a:solidFill>
            <a:srgbClr val="FF0066"/>
          </a:solidFill>
        </p:spPr>
        <p:txBody>
          <a:bodyPr/>
          <a:lstStyle>
            <a:lvl1pPr algn="ctr">
              <a:defRPr sz="24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ln w="66675" cmpd="thickThin">
            <a:solidFill>
              <a:srgbClr val="C5AC15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20F09-651B-40AF-8FD2-772EBE0A38DA}" type="datetime1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A19D4-E41B-42E9-85AE-BFF847AF05E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3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23850"/>
            <a:ext cx="6702425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>
            <a:lvl1pPr algn="l">
              <a:defRPr b="1">
                <a:solidFill>
                  <a:srgbClr val="0070C0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  <a:endParaRPr lang="en-GB" noProof="0"/>
          </a:p>
        </p:txBody>
      </p:sp>
      <p:sp>
        <p:nvSpPr>
          <p:cNvPr id="3" name="Rectangle 16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E2001B"/>
                </a:solidFill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18F567E2-1CC6-481B-9A57-9BA9BDEC363E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1372"/>
          </a:xfrm>
          <a:solidFill>
            <a:srgbClr val="FF0066"/>
          </a:solidFill>
        </p:spPr>
        <p:txBody>
          <a:bodyPr/>
          <a:lstStyle>
            <a:lvl1pPr algn="ctr">
              <a:defRPr sz="24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ln w="66675" cmpd="thickThin">
            <a:solidFill>
              <a:srgbClr val="C5AC15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20F09-651B-40AF-8FD2-772EBE0A38DA}" type="datetime1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A19D4-E41B-42E9-85AE-BFF847AF05E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1372"/>
          </a:xfrm>
          <a:solidFill>
            <a:srgbClr val="FF0066"/>
          </a:solidFill>
        </p:spPr>
        <p:txBody>
          <a:bodyPr/>
          <a:lstStyle>
            <a:lvl1pPr algn="ctr">
              <a:defRPr sz="24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ln w="66675" cmpd="thickThin">
            <a:solidFill>
              <a:srgbClr val="C5AC15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20F09-651B-40AF-8FD2-772EBE0A38DA}" type="datetime1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A19D4-E41B-42E9-85AE-BFF847AF05E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09738"/>
            <a:ext cx="4000500" cy="40052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GB" noProof="0"/>
          </a:p>
        </p:txBody>
      </p:sp>
      <p:sp>
        <p:nvSpPr>
          <p:cNvPr id="6" name="Marcador de contenido 2"/>
          <p:cNvSpPr>
            <a:spLocks noGrp="1"/>
          </p:cNvSpPr>
          <p:nvPr>
            <p:ph sz="half" idx="11"/>
          </p:nvPr>
        </p:nvSpPr>
        <p:spPr>
          <a:xfrm>
            <a:off x="4716016" y="1709738"/>
            <a:ext cx="4000500" cy="40052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GB" noProof="0"/>
          </a:p>
        </p:txBody>
      </p:sp>
      <p:sp>
        <p:nvSpPr>
          <p:cNvPr id="7" name="Rectangle 163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23850"/>
            <a:ext cx="6702425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>
            <a:lvl1pPr algn="l">
              <a:defRPr b="1">
                <a:solidFill>
                  <a:srgbClr val="0070C0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  <a:endParaRPr lang="en-GB" noProof="0"/>
          </a:p>
        </p:txBody>
      </p:sp>
      <p:sp>
        <p:nvSpPr>
          <p:cNvPr id="5" name="Rectangle 16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E2001B"/>
                </a:solidFill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343C76F4-A703-40F9-A84D-9C9478ABAF6D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1372"/>
          </a:xfrm>
        </p:spPr>
        <p:txBody>
          <a:bodyPr anchor="ctr">
            <a:normAutofit/>
          </a:bodyPr>
          <a:lstStyle>
            <a:lvl1pPr algn="ctr">
              <a:defRPr sz="24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ln w="66675" cmpd="thickThin">
            <a:solidFill>
              <a:srgbClr val="C5AC15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D3AE-22FD-4490-9758-D9F6ABEA965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D0E2-2B04-4CAE-884B-D6B68C512BF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75856" y="2924944"/>
            <a:ext cx="3143272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liver tue les fourmi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44E1-3B11-4DB0-A8AE-FC990883CB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162180" cy="365125"/>
          </a:xfrm>
        </p:spPr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9322" t="18930"/>
          <a:stretch>
            <a:fillRect/>
          </a:stretch>
        </p:blipFill>
        <p:spPr bwMode="auto">
          <a:xfrm rot="16200000">
            <a:off x="9006554" y="2306815"/>
            <a:ext cx="3281333" cy="336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79712" y="764704"/>
            <a:ext cx="5680700" cy="2041529"/>
          </a:xfrm>
        </p:spPr>
        <p:txBody>
          <a:bodyPr>
            <a:noAutofit/>
          </a:bodyPr>
          <a:lstStyle>
            <a:lvl1pPr>
              <a:defRPr sz="5400">
                <a:solidFill>
                  <a:schemeClr val="tx1">
                    <a:lumMod val="75000"/>
                    <a:lumOff val="25000"/>
                  </a:schemeClr>
                </a:solidFill>
                <a:latin typeface="DK Lemon Yellow Sun" pitchFamily="50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pic>
        <p:nvPicPr>
          <p:cNvPr id="22" name="Image 21" descr="logo compilé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3933056"/>
            <a:ext cx="3048675" cy="25649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941372"/>
          </a:xfrm>
        </p:spPr>
        <p:txBody>
          <a:bodyPr anchor="ctr">
            <a:normAutofit/>
          </a:bodyPr>
          <a:lstStyle>
            <a:lvl1pPr algn="ctr">
              <a:defRPr sz="24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ln w="66675" cmpd="thickThin">
            <a:solidFill>
              <a:srgbClr val="C5AC15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D3AE-22FD-4490-9758-D9F6ABEA965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D0E2-2B04-4CAE-884B-D6B68C512BF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44E1-3B11-4DB0-A8AE-FC990883CB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7CC6-1A15-4730-A2B3-061257F5A0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7355" y="4406900"/>
            <a:ext cx="6637357" cy="1362075"/>
          </a:xfrm>
        </p:spPr>
        <p:txBody>
          <a:bodyPr anchor="t"/>
          <a:lstStyle>
            <a:lvl1pPr algn="l">
              <a:defRPr sz="4000" b="1" cap="all">
                <a:latin typeface="Cordia New" pitchFamily="34" charset="-34"/>
                <a:cs typeface="Cordia New" pitchFamily="34" charset="-34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44E1-3B11-4DB0-A8AE-FC990883CB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7CC6-1A15-4730-A2B3-061257F5A0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14480" y="1600200"/>
            <a:ext cx="33575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86380" y="1600200"/>
            <a:ext cx="34004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44E1-3B11-4DB0-A8AE-FC990883CB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7CC6-1A15-4730-A2B3-061257F5A0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44E1-3B11-4DB0-A8AE-FC990883CB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7CC6-1A15-4730-A2B3-061257F5A0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44E1-3B11-4DB0-A8AE-FC990883CB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7CC6-1A15-4730-A2B3-061257F5A0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44E1-3B11-4DB0-A8AE-FC990883CB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7CC6-1A15-4730-A2B3-061257F5A0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44E1-3B11-4DB0-A8AE-FC990883CB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7CC6-1A15-4730-A2B3-061257F5A0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2" cstate="print">
            <a:lum contrast="-100000"/>
          </a:blip>
          <a:srcRect l="23234" t="37500"/>
          <a:stretch>
            <a:fillRect/>
          </a:stretch>
        </p:blipFill>
        <p:spPr bwMode="auto">
          <a:xfrm rot="10800000">
            <a:off x="7255695" y="5286397"/>
            <a:ext cx="1888305" cy="157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00232" y="71414"/>
            <a:ext cx="692948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1472" y="1500174"/>
            <a:ext cx="8358246" cy="455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944E1-3B11-4DB0-A8AE-FC990883CB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37CC6-1A15-4730-A2B3-061257F5A0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Image 14" descr="logo compilé.png"/>
          <p:cNvPicPr>
            <a:picLocks noChangeAspect="1"/>
          </p:cNvPicPr>
          <p:nvPr userDrawn="1"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4624"/>
            <a:ext cx="1027074" cy="864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  <p:sldLayoutId id="2147483680" r:id="rId19"/>
    <p:sldLayoutId id="2147483681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DK Lemon Yellow Sun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C0439"/>
        </a:buClr>
        <a:buSzPct val="144000"/>
        <a:buFont typeface="Eras Medium ITC" pitchFamily="34" charset="0"/>
        <a:buChar char="&lt;"/>
        <a:defRPr sz="1800" kern="1200">
          <a:solidFill>
            <a:schemeClr val="tx1">
              <a:lumMod val="75000"/>
              <a:lumOff val="25000"/>
            </a:schemeClr>
          </a:solidFill>
          <a:latin typeface="Eras Medium ITC" pitchFamily="34" charset="0"/>
          <a:ea typeface="+mn-ea"/>
          <a:cs typeface="Cordia New" pitchFamily="34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Eras Medium ITC" pitchFamily="34" charset="0"/>
          <a:ea typeface="+mn-ea"/>
          <a:cs typeface="Cordia New" pitchFamily="34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Eras Medium ITC" pitchFamily="34" charset="0"/>
          <a:ea typeface="+mn-ea"/>
          <a:cs typeface="Cordia New" pitchFamily="34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>
              <a:lumMod val="75000"/>
              <a:lumOff val="25000"/>
            </a:schemeClr>
          </a:solidFill>
          <a:latin typeface="Eras Medium ITC" pitchFamily="34" charset="0"/>
          <a:ea typeface="+mn-ea"/>
          <a:cs typeface="Cordia New" pitchFamily="34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>
              <a:lumMod val="75000"/>
              <a:lumOff val="25000"/>
            </a:schemeClr>
          </a:solidFill>
          <a:latin typeface="Eras Medium ITC" pitchFamily="34" charset="0"/>
          <a:ea typeface="+mn-ea"/>
          <a:cs typeface="Cordia New" pitchFamily="34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MMI</a:t>
            </a:r>
            <a:r>
              <a:rPr lang="fr-FR" dirty="0" smtClean="0">
                <a:latin typeface="+mn-lt"/>
              </a:rPr>
              <a:t>  </a:t>
            </a:r>
            <a:r>
              <a:rPr lang="fr-FR" dirty="0" smtClean="0"/>
              <a:t>2018-2019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D0E2-2B04-4CAE-884B-D6B68C512BF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600" dirty="0" smtClean="0"/>
              <a:t>Une analyse pour une recommandation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2564904"/>
            <a:ext cx="7632848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C0439"/>
              </a:buClr>
              <a:buSzPct val="144000"/>
            </a:pPr>
            <a:r>
              <a:rPr lang="fr-FR" sz="3200" b="1" dirty="0" smtClean="0">
                <a:solidFill>
                  <a:srgbClr val="00CC99"/>
                </a:solidFill>
                <a:latin typeface="DK Lemon Yellow Sun" pitchFamily="50" charset="0"/>
                <a:cs typeface="Cordia New" pitchFamily="34" charset="-34"/>
                <a:sym typeface="Wingdings" pitchFamily="2" charset="2"/>
              </a:rPr>
              <a:t>L’objectif de l’analyse étant </a:t>
            </a:r>
            <a:br>
              <a:rPr lang="fr-FR" sz="3200" b="1" dirty="0" smtClean="0">
                <a:solidFill>
                  <a:srgbClr val="00CC99"/>
                </a:solidFill>
                <a:latin typeface="DK Lemon Yellow Sun" pitchFamily="50" charset="0"/>
                <a:cs typeface="Cordia New" pitchFamily="34" charset="-34"/>
                <a:sym typeface="Wingdings" pitchFamily="2" charset="2"/>
              </a:rPr>
            </a:br>
            <a:r>
              <a:rPr lang="fr-FR" sz="3200" b="1" dirty="0" smtClean="0">
                <a:solidFill>
                  <a:srgbClr val="00CC99"/>
                </a:solidFill>
                <a:latin typeface="DK Lemon Yellow Sun" pitchFamily="50" charset="0"/>
                <a:cs typeface="Cordia New" pitchFamily="34" charset="-34"/>
                <a:sym typeface="Wingdings" pitchFamily="2" charset="2"/>
              </a:rPr>
              <a:t>de trouver l’élément différenciant</a:t>
            </a:r>
          </a:p>
          <a:p>
            <a:pPr algn="ctr">
              <a:spcBef>
                <a:spcPct val="20000"/>
              </a:spcBef>
              <a:buClr>
                <a:srgbClr val="FC0439"/>
              </a:buClr>
              <a:buSzPct val="144000"/>
            </a:pPr>
            <a:r>
              <a:rPr lang="fr-FR" sz="3200" b="1" dirty="0" smtClean="0">
                <a:solidFill>
                  <a:srgbClr val="00CC99"/>
                </a:solidFill>
                <a:latin typeface="DK Lemon Yellow Sun" pitchFamily="50" charset="0"/>
                <a:cs typeface="Cordia New" pitchFamily="34" charset="-34"/>
                <a:sym typeface="Wingdings" pitchFamily="2" charset="2"/>
              </a:rPr>
              <a:t>Celui </a:t>
            </a:r>
            <a:r>
              <a:rPr lang="fr-FR" sz="3200" b="1" dirty="0" smtClean="0">
                <a:solidFill>
                  <a:srgbClr val="00CC99"/>
                </a:solidFill>
                <a:latin typeface="DK Lemon Yellow Sun" pitchFamily="50" charset="0"/>
                <a:cs typeface="Cordia New" pitchFamily="34" charset="-34"/>
                <a:sym typeface="Wingdings" pitchFamily="2" charset="2"/>
              </a:rPr>
              <a:t>qui va séduire votre </a:t>
            </a:r>
            <a:r>
              <a:rPr lang="fr-FR" sz="3200" b="1" dirty="0" smtClean="0">
                <a:solidFill>
                  <a:srgbClr val="00CC99"/>
                </a:solidFill>
                <a:latin typeface="DK Lemon Yellow Sun" pitchFamily="50" charset="0"/>
                <a:cs typeface="Cordia New" pitchFamily="34" charset="-34"/>
                <a:sym typeface="Wingdings" pitchFamily="2" charset="2"/>
              </a:rPr>
              <a:t>cible</a:t>
            </a:r>
          </a:p>
          <a:p>
            <a:pPr algn="ctr">
              <a:spcBef>
                <a:spcPct val="20000"/>
              </a:spcBef>
              <a:buClr>
                <a:srgbClr val="FC0439"/>
              </a:buClr>
              <a:buSzPct val="144000"/>
            </a:pPr>
            <a:r>
              <a:rPr lang="fr-FR" sz="3200" b="1" dirty="0" smtClean="0">
                <a:solidFill>
                  <a:srgbClr val="00CC99"/>
                </a:solidFill>
                <a:latin typeface="DK Lemon Yellow Sun" pitchFamily="50" charset="0"/>
                <a:cs typeface="Cordia New" pitchFamily="34" charset="-34"/>
                <a:sym typeface="Wingdings" pitchFamily="2" charset="2"/>
              </a:rPr>
              <a:t>Celui sur lequel appuyer votre stratégie</a:t>
            </a:r>
          </a:p>
          <a:p>
            <a:pPr algn="ctr">
              <a:spcBef>
                <a:spcPct val="20000"/>
              </a:spcBef>
              <a:buClr>
                <a:srgbClr val="FC0439"/>
              </a:buClr>
              <a:buSzPct val="144000"/>
            </a:pPr>
            <a:r>
              <a:rPr lang="fr-FR" sz="3200" b="1" dirty="0" smtClean="0">
                <a:solidFill>
                  <a:srgbClr val="00CC99"/>
                </a:solidFill>
                <a:latin typeface="DK Lemon Yellow Sun" pitchFamily="50" charset="0"/>
                <a:cs typeface="Cordia New" pitchFamily="34" charset="-34"/>
                <a:sym typeface="Wingdings" pitchFamily="2" charset="2"/>
              </a:rPr>
              <a:t>La justifier et la vendre</a:t>
            </a:r>
            <a:endParaRPr lang="fr-FR" sz="3200" b="1" dirty="0">
              <a:solidFill>
                <a:srgbClr val="00CC99"/>
              </a:solidFill>
              <a:latin typeface="DK Lemon Yellow Sun" pitchFamily="50" charset="0"/>
              <a:cs typeface="Cordia New" pitchFamily="34" charset="-34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3717032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DK Lemon Yellow Sun" pitchFamily="50" charset="0"/>
              </a:rPr>
              <a:t>Fondatrice Middle Bo Media</a:t>
            </a:r>
          </a:p>
          <a:p>
            <a:pPr algn="r"/>
            <a:r>
              <a:rPr lang="fr-F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DK Lemon Yellow Sun" pitchFamily="50" charset="0"/>
              </a:rPr>
              <a:t>Conseil, Stratégie, media planning, achat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51520" y="5373216"/>
            <a:ext cx="8572528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rgbClr val="FC0439"/>
              </a:buClr>
              <a:buSzPct val="144000"/>
              <a:buFont typeface="Eras Medium ITC" pitchFamily="34" charset="0"/>
              <a:buChar char="&lt;"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Eras Medium ITC" pitchFamily="34" charset="0"/>
                <a:cs typeface="Cordia New" pitchFamily="34" charset="-34"/>
              </a:rPr>
              <a:t>Maître de conférence associée en stratégie media à l’IUT Michel de </a:t>
            </a:r>
            <a:r>
              <a:rPr lang="fr-F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Eras Medium ITC" pitchFamily="34" charset="0"/>
                <a:cs typeface="Cordia New" pitchFamily="34" charset="-34"/>
              </a:rPr>
              <a:t>Montaigne</a:t>
            </a:r>
          </a:p>
          <a:p>
            <a:pPr marL="342900" indent="-342900">
              <a:spcBef>
                <a:spcPct val="20000"/>
              </a:spcBef>
              <a:buClr>
                <a:srgbClr val="FC0439"/>
              </a:buClr>
              <a:buSzPct val="144000"/>
              <a:buFont typeface="Eras Medium ITC" pitchFamily="34" charset="0"/>
              <a:buChar char="&lt;"/>
            </a:pPr>
            <a:r>
              <a:rPr lang="fr-F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Eras Medium ITC" pitchFamily="34" charset="0"/>
                <a:cs typeface="Cordia New" pitchFamily="34" charset="-34"/>
              </a:rPr>
              <a:t>Responsable pédagogique de la Licence Professionnelle Stratégie Media et Expertise Digitale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Eras Medium ITC" pitchFamily="34" charset="0"/>
              <a:cs typeface="Cordia New" pitchFamily="34" charset="-34"/>
            </a:endParaRPr>
          </a:p>
          <a:p>
            <a:pPr marL="342900" indent="-342900">
              <a:spcBef>
                <a:spcPct val="20000"/>
              </a:spcBef>
              <a:buClr>
                <a:srgbClr val="FC0439"/>
              </a:buClr>
              <a:buSzPct val="144000"/>
              <a:buFont typeface="Eras Medium ITC" pitchFamily="34" charset="0"/>
              <a:buChar char="&lt;"/>
            </a:pP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Eras Medium ITC" pitchFamily="34" charset="0"/>
              <a:cs typeface="Cordia New" pitchFamily="34" charset="-34"/>
            </a:endParaRPr>
          </a:p>
        </p:txBody>
      </p:sp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36912"/>
            <a:ext cx="1691917" cy="601657"/>
          </a:xfrm>
          <a:prstGeom prst="rect">
            <a:avLst/>
          </a:prstGeom>
          <a:noFill/>
        </p:spPr>
      </p:pic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 t="17241" b="16666"/>
          <a:stretch>
            <a:fillRect/>
          </a:stretch>
        </p:blipFill>
        <p:spPr bwMode="auto">
          <a:xfrm>
            <a:off x="2051720" y="2564904"/>
            <a:ext cx="2143140" cy="795041"/>
          </a:xfrm>
          <a:prstGeom prst="rect">
            <a:avLst/>
          </a:prstGeom>
          <a:noFill/>
        </p:spPr>
      </p:pic>
      <p:sp>
        <p:nvSpPr>
          <p:cNvPr id="11" name="Rectangle à coins arrondis 10"/>
          <p:cNvSpPr/>
          <p:nvPr/>
        </p:nvSpPr>
        <p:spPr bwMode="auto">
          <a:xfrm>
            <a:off x="395536" y="1700807"/>
            <a:ext cx="5890976" cy="583021"/>
          </a:xfrm>
          <a:prstGeom prst="roundRect">
            <a:avLst>
              <a:gd name="adj" fmla="val 50000"/>
            </a:avLst>
          </a:prstGeom>
          <a:solidFill>
            <a:srgbClr val="FC043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b="1" dirty="0">
                <a:solidFill>
                  <a:prstClr val="white"/>
                </a:solidFill>
                <a:latin typeface="Eras Medium ITC" pitchFamily="34" charset="0"/>
                <a:cs typeface="Gotham Light" pitchFamily="50" charset="0"/>
              </a:rPr>
              <a:t>conseil media en agence</a:t>
            </a:r>
            <a:br>
              <a:rPr lang="fr-FR" b="1" dirty="0">
                <a:solidFill>
                  <a:prstClr val="white"/>
                </a:solidFill>
                <a:latin typeface="Eras Medium ITC" pitchFamily="34" charset="0"/>
                <a:cs typeface="Gotham Light" pitchFamily="50" charset="0"/>
              </a:rPr>
            </a:br>
            <a:r>
              <a:rPr lang="fr-FR" b="1" dirty="0">
                <a:solidFill>
                  <a:prstClr val="white"/>
                </a:solidFill>
                <a:latin typeface="Eras Medium ITC" pitchFamily="34" charset="0"/>
                <a:cs typeface="Gotham Light" pitchFamily="50" charset="0"/>
              </a:rPr>
              <a:t>+ commerciale régie à Bordeaux</a:t>
            </a:r>
            <a:endParaRPr lang="fr-FR" b="1" dirty="0">
              <a:solidFill>
                <a:prstClr val="white"/>
              </a:solidFill>
              <a:latin typeface="Eras Medium ITC" pitchFamily="34" charset="0"/>
              <a:cs typeface="Gotham Light" pitchFamily="50" charset="0"/>
            </a:endParaRPr>
          </a:p>
        </p:txBody>
      </p:sp>
      <p:grpSp>
        <p:nvGrpSpPr>
          <p:cNvPr id="2" name="Groupe 20"/>
          <p:cNvGrpSpPr/>
          <p:nvPr/>
        </p:nvGrpSpPr>
        <p:grpSpPr>
          <a:xfrm>
            <a:off x="6804248" y="260648"/>
            <a:ext cx="2000264" cy="2357430"/>
            <a:chOff x="0" y="0"/>
            <a:chExt cx="1533652" cy="1831862"/>
          </a:xfrm>
        </p:grpSpPr>
        <p:pic>
          <p:nvPicPr>
            <p:cNvPr id="13" name="Espace réservé du contenu 4" descr="moi 2014.jpg"/>
            <p:cNvPicPr>
              <a:picLocks noChangeAspect="1"/>
            </p:cNvPicPr>
            <p:nvPr/>
          </p:nvPicPr>
          <p:blipFill>
            <a:blip r:embed="rId4" cstate="print"/>
            <a:srcRect l="28743" t="12363" r="24539" b="3895"/>
            <a:stretch>
              <a:fillRect/>
            </a:stretch>
          </p:blipFill>
          <p:spPr>
            <a:xfrm>
              <a:off x="0" y="0"/>
              <a:ext cx="1533652" cy="1831862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7638" y="1050590"/>
              <a:ext cx="785818" cy="57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ZoneTexte 14"/>
          <p:cNvSpPr txBox="1"/>
          <p:nvPr/>
        </p:nvSpPr>
        <p:spPr>
          <a:xfrm>
            <a:off x="2714612" y="71414"/>
            <a:ext cx="2974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2D55"/>
                </a:solidFill>
                <a:latin typeface="Eras Medium ITC" pitchFamily="34" charset="0"/>
                <a:cs typeface="Gotham Medium" pitchFamily="50" charset="0"/>
              </a:rPr>
              <a:t>Mélanie SEVILLA</a:t>
            </a:r>
            <a:endParaRPr lang="fr-FR" sz="2000" b="1" dirty="0">
              <a:solidFill>
                <a:srgbClr val="FF2D55"/>
              </a:solidFill>
              <a:latin typeface="Eras Medium ITC" pitchFamily="34" charset="0"/>
              <a:cs typeface="Gotham Light" pitchFamily="50" charset="0"/>
            </a:endParaRPr>
          </a:p>
        </p:txBody>
      </p:sp>
      <p:sp>
        <p:nvSpPr>
          <p:cNvPr id="16" name="Titre 15"/>
          <p:cNvSpPr txBox="1">
            <a:spLocks/>
          </p:cNvSpPr>
          <p:nvPr/>
        </p:nvSpPr>
        <p:spPr>
          <a:xfrm>
            <a:off x="2272129" y="500042"/>
            <a:ext cx="385765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DK Lemon Yellow Sun" pitchFamily="50" charset="0"/>
              </a:rPr>
              <a:t>17 </a:t>
            </a:r>
            <a:r>
              <a:rPr lang="fr-F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DK Lemon Yellow Sun" pitchFamily="50" charset="0"/>
              </a:rPr>
              <a:t>ans d’expérience conseil, </a:t>
            </a:r>
            <a:br>
              <a:rPr lang="fr-F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DK Lemon Yellow Sun" pitchFamily="50" charset="0"/>
              </a:rPr>
            </a:br>
            <a:r>
              <a:rPr lang="fr-F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DK Lemon Yellow Sun" pitchFamily="50" charset="0"/>
              </a:rPr>
              <a:t>stratégie et achat media</a:t>
            </a:r>
            <a:endParaRPr lang="fr-FR" sz="2800" b="1" dirty="0">
              <a:solidFill>
                <a:prstClr val="black">
                  <a:lumMod val="75000"/>
                  <a:lumOff val="25000"/>
                </a:prstClr>
              </a:solidFill>
              <a:latin typeface="DK Lemon Yellow Sun" pitchFamily="50" charset="0"/>
            </a:endParaRPr>
          </a:p>
        </p:txBody>
      </p:sp>
      <p:pic>
        <p:nvPicPr>
          <p:cNvPr id="56322" name="Picture 2" descr="Résultat de recherche d'images pour &quot;logo régie network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492896"/>
            <a:ext cx="1304925" cy="800100"/>
          </a:xfrm>
          <a:prstGeom prst="rect">
            <a:avLst/>
          </a:prstGeom>
          <a:noFill/>
        </p:spPr>
      </p:pic>
      <p:pic>
        <p:nvPicPr>
          <p:cNvPr id="21" name="Image 20" descr="logo compilé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3573016"/>
            <a:ext cx="1728192" cy="1453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2204864"/>
            <a:ext cx="5112568" cy="2867211"/>
          </a:xfrm>
        </p:spPr>
        <p:txBody>
          <a:bodyPr>
            <a:normAutofit lnSpcReduction="10000"/>
          </a:bodyPr>
          <a:lstStyle/>
          <a:p>
            <a:r>
              <a:rPr lang="fr-FR" sz="1800" dirty="0" smtClean="0"/>
              <a:t>Un moment d’</a:t>
            </a:r>
            <a:r>
              <a:rPr lang="fr-FR" sz="2400" dirty="0" smtClean="0">
                <a:solidFill>
                  <a:srgbClr val="00CC99"/>
                </a:solidFill>
                <a:latin typeface="Cooper Black" pitchFamily="18" charset="0"/>
              </a:rPr>
              <a:t>écoute</a:t>
            </a:r>
            <a:endParaRPr lang="fr-FR" sz="1800" dirty="0" smtClean="0">
              <a:solidFill>
                <a:srgbClr val="00CC99"/>
              </a:solidFill>
              <a:latin typeface="Cooper Black" pitchFamily="18" charset="0"/>
            </a:endParaRPr>
          </a:p>
          <a:p>
            <a:r>
              <a:rPr lang="fr-FR" sz="1800" dirty="0" smtClean="0"/>
              <a:t>Mais aussi de </a:t>
            </a:r>
            <a:r>
              <a:rPr lang="fr-FR" sz="2400" dirty="0" smtClean="0">
                <a:solidFill>
                  <a:srgbClr val="00CC99"/>
                </a:solidFill>
                <a:latin typeface="Cooper Black" pitchFamily="18" charset="0"/>
              </a:rPr>
              <a:t>partage</a:t>
            </a:r>
          </a:p>
          <a:p>
            <a:r>
              <a:rPr lang="fr-FR" sz="1800" u="sng" dirty="0" smtClean="0"/>
              <a:t>L’importance des </a:t>
            </a:r>
            <a:r>
              <a:rPr lang="fr-FR" sz="2400" dirty="0" smtClean="0">
                <a:solidFill>
                  <a:srgbClr val="00CC99"/>
                </a:solidFill>
                <a:latin typeface="Cooper Black" pitchFamily="18" charset="0"/>
              </a:rPr>
              <a:t>questions</a:t>
            </a:r>
            <a:r>
              <a:rPr lang="fr-FR" sz="1800" u="sng" dirty="0" smtClean="0"/>
              <a:t> </a:t>
            </a:r>
            <a:r>
              <a:rPr lang="fr-FR" sz="1800" dirty="0" smtClean="0"/>
              <a:t>lorsqu’on a une ouverture avec le client : </a:t>
            </a:r>
          </a:p>
          <a:p>
            <a:pPr lvl="1"/>
            <a:r>
              <a:rPr lang="fr-FR" sz="1800" dirty="0" smtClean="0"/>
              <a:t>Ne pas lui faire perdre de temps </a:t>
            </a:r>
          </a:p>
          <a:p>
            <a:pPr lvl="1"/>
            <a:r>
              <a:rPr lang="fr-FR" sz="1800" dirty="0" smtClean="0"/>
              <a:t>Montrer que l’on a écouté ses propos et qu’on y a réfléchi</a:t>
            </a:r>
          </a:p>
          <a:p>
            <a:pPr lvl="1"/>
            <a:r>
              <a:rPr lang="fr-FR" sz="1800" dirty="0" smtClean="0"/>
              <a:t>Anticiper la réflexion stratégique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Brief : un échange avec le client</a:t>
            </a:r>
            <a:endParaRPr lang="fr-FR" dirty="0"/>
          </a:p>
        </p:txBody>
      </p:sp>
      <p:pic>
        <p:nvPicPr>
          <p:cNvPr id="18" name="Picture 2" descr="http://2.bp.blogspot.com/-9fgYEl4ueg8/U9psguh33QI/AAAAAAAAASY/sMRvNW63q5g/s1600/ques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3048000" cy="2809876"/>
          </a:xfrm>
          <a:prstGeom prst="rect">
            <a:avLst/>
          </a:prstGeom>
          <a:noFill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D0E2-2B04-4CAE-884B-D6B68C512BF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27584" y="5445224"/>
            <a:ext cx="7488832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>
                <a:solidFill>
                  <a:srgbClr val="00CC99"/>
                </a:solidFill>
                <a:latin typeface="DK Lemon Yellow Sun" pitchFamily="50" charset="0"/>
                <a:cs typeface="Cordia New" pitchFamily="34" charset="-34"/>
                <a:sym typeface="Wingdings" pitchFamily="2" charset="2"/>
              </a:rPr>
              <a:t>Le Brief permet d’obtenir les éléments nécessaires à l’analyse et à l’élaboration de la réponse</a:t>
            </a:r>
            <a:endParaRPr lang="fr-FR" sz="3200" b="1" dirty="0">
              <a:solidFill>
                <a:srgbClr val="00CC99"/>
              </a:solidFill>
              <a:latin typeface="DK Lemon Yellow Sun" pitchFamily="50" charset="0"/>
              <a:cs typeface="Cordia New" pitchFamily="34" charset="-34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71414"/>
            <a:ext cx="7598078" cy="1000132"/>
          </a:xfrm>
        </p:spPr>
        <p:txBody>
          <a:bodyPr>
            <a:normAutofit/>
          </a:bodyPr>
          <a:lstStyle/>
          <a:p>
            <a:r>
              <a:rPr lang="fr-FR" dirty="0" smtClean="0"/>
              <a:t>Pour ne rien </a:t>
            </a:r>
            <a:r>
              <a:rPr lang="fr-FR" dirty="0" smtClean="0"/>
              <a:t>oublier : les éléments principaux</a:t>
            </a:r>
            <a:endParaRPr lang="fr-FR" dirty="0"/>
          </a:p>
        </p:txBody>
      </p:sp>
      <p:sp>
        <p:nvSpPr>
          <p:cNvPr id="8" name="Organigramme : Décision 7"/>
          <p:cNvSpPr/>
          <p:nvPr/>
        </p:nvSpPr>
        <p:spPr>
          <a:xfrm>
            <a:off x="2987824" y="2996952"/>
            <a:ext cx="2700000" cy="1224000"/>
          </a:xfrm>
          <a:prstGeom prst="flowChartDecision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Budget</a:t>
            </a:r>
          </a:p>
        </p:txBody>
      </p:sp>
      <p:sp>
        <p:nvSpPr>
          <p:cNvPr id="10" name="Organigramme : Décision 9"/>
          <p:cNvSpPr/>
          <p:nvPr/>
        </p:nvSpPr>
        <p:spPr>
          <a:xfrm>
            <a:off x="2376056" y="1916832"/>
            <a:ext cx="2700000" cy="1224000"/>
          </a:xfrm>
          <a:prstGeom prst="flowChartDecision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Cible</a:t>
            </a:r>
          </a:p>
        </p:txBody>
      </p:sp>
      <p:sp>
        <p:nvSpPr>
          <p:cNvPr id="11" name="Organigramme : Décision 10"/>
          <p:cNvSpPr/>
          <p:nvPr/>
        </p:nvSpPr>
        <p:spPr>
          <a:xfrm>
            <a:off x="1547664" y="3717032"/>
            <a:ext cx="2700000" cy="1224000"/>
          </a:xfrm>
          <a:prstGeom prst="flowChartDecision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Période</a:t>
            </a:r>
          </a:p>
        </p:txBody>
      </p:sp>
      <p:sp>
        <p:nvSpPr>
          <p:cNvPr id="12" name="Organigramme : Décision 11"/>
          <p:cNvSpPr/>
          <p:nvPr/>
        </p:nvSpPr>
        <p:spPr>
          <a:xfrm>
            <a:off x="3707904" y="5013176"/>
            <a:ext cx="2700000" cy="1224000"/>
          </a:xfrm>
          <a:prstGeom prst="flowChartDecision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Destinataire</a:t>
            </a:r>
          </a:p>
        </p:txBody>
      </p:sp>
      <p:sp>
        <p:nvSpPr>
          <p:cNvPr id="14" name="Organigramme : Décision 13"/>
          <p:cNvSpPr/>
          <p:nvPr/>
        </p:nvSpPr>
        <p:spPr>
          <a:xfrm>
            <a:off x="863888" y="2636912"/>
            <a:ext cx="2700000" cy="1224000"/>
          </a:xfrm>
          <a:prstGeom prst="flowChartDecision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Concurrents</a:t>
            </a:r>
          </a:p>
        </p:txBody>
      </p:sp>
      <p:sp>
        <p:nvSpPr>
          <p:cNvPr id="15" name="Organigramme : Décision 14"/>
          <p:cNvSpPr/>
          <p:nvPr/>
        </p:nvSpPr>
        <p:spPr>
          <a:xfrm>
            <a:off x="2051720" y="5634000"/>
            <a:ext cx="2700000" cy="1224000"/>
          </a:xfrm>
          <a:prstGeom prst="flowChartDecision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Retour</a:t>
            </a:r>
          </a:p>
        </p:txBody>
      </p:sp>
      <p:sp>
        <p:nvSpPr>
          <p:cNvPr id="16" name="Organigramme : Décision 15"/>
          <p:cNvSpPr/>
          <p:nvPr/>
        </p:nvSpPr>
        <p:spPr>
          <a:xfrm>
            <a:off x="5652120" y="3140968"/>
            <a:ext cx="2700000" cy="1224000"/>
          </a:xfrm>
          <a:prstGeom prst="flowChartDecision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Matériel disponible</a:t>
            </a:r>
            <a:endParaRPr lang="fr-FR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7" name="Organigramme : Décision 16"/>
          <p:cNvSpPr/>
          <p:nvPr/>
        </p:nvSpPr>
        <p:spPr>
          <a:xfrm>
            <a:off x="4499992" y="2276872"/>
            <a:ext cx="2700000" cy="1224000"/>
          </a:xfrm>
          <a:prstGeom prst="flowChartDecision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Objectif(s)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D0E2-2B04-4CAE-884B-D6B68C512BF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Organigramme : Décision 22"/>
          <p:cNvSpPr/>
          <p:nvPr/>
        </p:nvSpPr>
        <p:spPr>
          <a:xfrm>
            <a:off x="395536" y="1484784"/>
            <a:ext cx="2700000" cy="1224000"/>
          </a:xfrm>
          <a:prstGeom prst="flowChartDecision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Contexte</a:t>
            </a:r>
            <a:endParaRPr lang="fr-FR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4" name="Organigramme : Décision 23"/>
          <p:cNvSpPr/>
          <p:nvPr/>
        </p:nvSpPr>
        <p:spPr>
          <a:xfrm>
            <a:off x="5220072" y="4293096"/>
            <a:ext cx="2700000" cy="1224000"/>
          </a:xfrm>
          <a:prstGeom prst="flowChartDecision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Attentes</a:t>
            </a:r>
          </a:p>
        </p:txBody>
      </p:sp>
      <p:sp>
        <p:nvSpPr>
          <p:cNvPr id="26" name="Organigramme : Décision 25"/>
          <p:cNvSpPr/>
          <p:nvPr/>
        </p:nvSpPr>
        <p:spPr>
          <a:xfrm>
            <a:off x="3816216" y="1196752"/>
            <a:ext cx="2700000" cy="1224000"/>
          </a:xfrm>
          <a:prstGeom prst="flowChartDecision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Plateforme de marque</a:t>
            </a:r>
            <a:endParaRPr lang="fr-FR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èze 2"/>
          <p:cNvSpPr/>
          <p:nvPr/>
        </p:nvSpPr>
        <p:spPr>
          <a:xfrm rot="16200000">
            <a:off x="4968044" y="1664804"/>
            <a:ext cx="3528392" cy="3744416"/>
          </a:xfrm>
          <a:prstGeom prst="trapezoid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rapèze 1"/>
          <p:cNvSpPr/>
          <p:nvPr/>
        </p:nvSpPr>
        <p:spPr>
          <a:xfrm rot="5400000">
            <a:off x="575556" y="1664804"/>
            <a:ext cx="3528392" cy="3744416"/>
          </a:xfrm>
          <a:prstGeom prst="trapezoid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923928" y="3558026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rot="791998">
            <a:off x="36470" y="157787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B0563"/>
                </a:solidFill>
              </a:rPr>
              <a:t>ANALYSE</a:t>
            </a:r>
            <a:endParaRPr lang="fr-FR" sz="2000" b="1" dirty="0">
              <a:solidFill>
                <a:srgbClr val="FB0563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rot="20814159">
            <a:off x="5866830" y="1575009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B0563"/>
                </a:solidFill>
              </a:rPr>
              <a:t>STRATEGIE</a:t>
            </a:r>
            <a:endParaRPr lang="fr-FR" sz="2000" b="1" dirty="0">
              <a:solidFill>
                <a:srgbClr val="FB0563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 flipV="1">
            <a:off x="479592" y="1526812"/>
            <a:ext cx="708032" cy="17399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 flipV="1">
            <a:off x="2267744" y="1988840"/>
            <a:ext cx="1914236" cy="46202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4788024" y="1988840"/>
            <a:ext cx="2160240" cy="50405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8100392" y="1556792"/>
            <a:ext cx="576064" cy="14401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506" name="Picture 2" descr="Résultat de recherche d'images pour &quot;picto mecanique&quot;"/>
          <p:cNvPicPr>
            <a:picLocks noChangeAspect="1" noChangeArrowheads="1"/>
          </p:cNvPicPr>
          <p:nvPr/>
        </p:nvPicPr>
        <p:blipFill>
          <a:blip r:embed="rId3" cstate="print"/>
          <a:srcRect l="33788" t="18689" r="25389" b="8232"/>
          <a:stretch>
            <a:fillRect/>
          </a:stretch>
        </p:blipFill>
        <p:spPr bwMode="auto">
          <a:xfrm>
            <a:off x="3635896" y="2564904"/>
            <a:ext cx="1944216" cy="2088232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3374902" y="4653136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SYNTHESE</a:t>
            </a:r>
          </a:p>
          <a:p>
            <a:pPr algn="ctr"/>
            <a:r>
              <a:rPr lang="fr-FR" b="1" dirty="0" smtClean="0"/>
              <a:t>OBJECTIFS</a:t>
            </a:r>
            <a:br>
              <a:rPr lang="fr-FR" b="1" dirty="0" smtClean="0"/>
            </a:br>
            <a:r>
              <a:rPr lang="fr-FR" b="1" dirty="0" smtClean="0"/>
              <a:t>CONTRAINTES</a:t>
            </a:r>
            <a:endParaRPr lang="fr-FR" b="1" dirty="0" smtClean="0"/>
          </a:p>
          <a:p>
            <a:pPr algn="ctr"/>
            <a:r>
              <a:rPr lang="fr-FR" b="1" dirty="0" smtClean="0"/>
              <a:t>PARTIS-PRIS</a:t>
            </a:r>
            <a:br>
              <a:rPr lang="fr-FR" b="1" dirty="0" smtClean="0"/>
            </a:br>
            <a:r>
              <a:rPr lang="fr-FR" b="1" dirty="0" smtClean="0"/>
              <a:t>AXES</a:t>
            </a:r>
            <a:endParaRPr lang="fr-FR" b="1" dirty="0" smtClean="0"/>
          </a:p>
        </p:txBody>
      </p:sp>
      <p:sp>
        <p:nvSpPr>
          <p:cNvPr id="20" name="ZoneTexte 19"/>
          <p:cNvSpPr txBox="1"/>
          <p:nvPr/>
        </p:nvSpPr>
        <p:spPr>
          <a:xfrm>
            <a:off x="5364088" y="25649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CONCEPT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403648" y="364502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PLATEFORME DE MARQUE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251520" y="22768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MARCHE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467544" y="44371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CONSOMMATEUR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6660232" y="292494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MIX MARKETING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6804248" y="45811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CONCEPTION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5652120" y="40770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STRATEGIE WEBMARKETING</a:t>
            </a:r>
            <a:endParaRPr lang="fr-FR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5508104" y="342900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PERIMETRE DU PROJET</a:t>
            </a:r>
            <a:endParaRPr lang="fr-FR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971600" y="29969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BENCHMARK</a:t>
            </a:r>
            <a:endParaRPr lang="fr-FR" b="1" dirty="0"/>
          </a:p>
        </p:txBody>
      </p:sp>
      <p:sp>
        <p:nvSpPr>
          <p:cNvPr id="30" name="Titre 29"/>
          <p:cNvSpPr>
            <a:spLocks noGrp="1"/>
          </p:cNvSpPr>
          <p:nvPr>
            <p:ph type="title" idx="4294967295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deroulé</a:t>
            </a:r>
            <a:r>
              <a:rPr lang="fr-FR" dirty="0" smtClean="0"/>
              <a:t> </a:t>
            </a:r>
            <a:r>
              <a:rPr lang="fr-FR" dirty="0" smtClean="0"/>
              <a:t>stratégique se construit en 3 temps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2843808" y="202077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B0563"/>
                </a:solidFill>
              </a:rPr>
              <a:t>REFLEXION</a:t>
            </a:r>
            <a:endParaRPr lang="fr-FR" sz="2000" b="1" dirty="0">
              <a:solidFill>
                <a:srgbClr val="FB05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827584" y="476672"/>
            <a:ext cx="7884368" cy="1414463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0CC99"/>
                </a:solidFill>
                <a:ea typeface="+mn-ea"/>
                <a:cs typeface="Cordia New" pitchFamily="34" charset="-34"/>
                <a:sym typeface="Wingdings" pitchFamily="2" charset="2"/>
              </a:rPr>
              <a:t>l’analyse est indispensable pour établir un diagnostic et apporter une réponse justifiée</a:t>
            </a:r>
            <a:endParaRPr lang="fr-FR" sz="3200" b="1" dirty="0">
              <a:solidFill>
                <a:srgbClr val="00CC99"/>
              </a:solidFill>
              <a:ea typeface="+mn-ea"/>
              <a:cs typeface="Cordia New" pitchFamily="34" charset="-34"/>
              <a:sym typeface="Wingdings" pitchFamily="2" charset="2"/>
            </a:endParaRPr>
          </a:p>
        </p:txBody>
      </p:sp>
      <p:pic>
        <p:nvPicPr>
          <p:cNvPr id="142338" name="Picture 2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772816"/>
            <a:ext cx="7786291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9"/>
          <p:cNvGrpSpPr/>
          <p:nvPr/>
        </p:nvGrpSpPr>
        <p:grpSpPr>
          <a:xfrm>
            <a:off x="7005282" y="1916832"/>
            <a:ext cx="1996164" cy="1751156"/>
            <a:chOff x="606441" y="2727560"/>
            <a:chExt cx="1996164" cy="1751156"/>
          </a:xfrm>
        </p:grpSpPr>
        <p:sp>
          <p:nvSpPr>
            <p:cNvPr id="21" name="Carré corné 20"/>
            <p:cNvSpPr/>
            <p:nvPr/>
          </p:nvSpPr>
          <p:spPr>
            <a:xfrm rot="18773949">
              <a:off x="631499" y="2702502"/>
              <a:ext cx="1750084" cy="1800200"/>
            </a:xfrm>
            <a:prstGeom prst="foldedCorner">
              <a:avLst/>
            </a:prstGeom>
            <a:solidFill>
              <a:srgbClr val="FB0563"/>
            </a:solidFill>
            <a:ln w="19050">
              <a:solidFill>
                <a:srgbClr val="FB05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Carré corné 21"/>
            <p:cNvSpPr/>
            <p:nvPr/>
          </p:nvSpPr>
          <p:spPr>
            <a:xfrm rot="18773949">
              <a:off x="827463" y="2703574"/>
              <a:ext cx="1750084" cy="1800200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FB05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 13"/>
          <p:cNvGrpSpPr/>
          <p:nvPr/>
        </p:nvGrpSpPr>
        <p:grpSpPr>
          <a:xfrm>
            <a:off x="4788024" y="1955918"/>
            <a:ext cx="1996164" cy="1751156"/>
            <a:chOff x="606441" y="2727560"/>
            <a:chExt cx="1996164" cy="1751156"/>
          </a:xfrm>
        </p:grpSpPr>
        <p:sp>
          <p:nvSpPr>
            <p:cNvPr id="15" name="Carré corné 14"/>
            <p:cNvSpPr/>
            <p:nvPr/>
          </p:nvSpPr>
          <p:spPr>
            <a:xfrm rot="18773949">
              <a:off x="631499" y="2702502"/>
              <a:ext cx="1750084" cy="1800200"/>
            </a:xfrm>
            <a:prstGeom prst="foldedCorner">
              <a:avLst/>
            </a:prstGeom>
            <a:solidFill>
              <a:srgbClr val="FB0563"/>
            </a:solidFill>
            <a:ln w="19050">
              <a:solidFill>
                <a:srgbClr val="FB05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Carré corné 15"/>
            <p:cNvSpPr/>
            <p:nvPr/>
          </p:nvSpPr>
          <p:spPr>
            <a:xfrm rot="18773949">
              <a:off x="827463" y="2703574"/>
              <a:ext cx="1750084" cy="1800200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FB05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10"/>
          <p:cNvGrpSpPr/>
          <p:nvPr/>
        </p:nvGrpSpPr>
        <p:grpSpPr>
          <a:xfrm>
            <a:off x="2555776" y="1955918"/>
            <a:ext cx="1996164" cy="1751156"/>
            <a:chOff x="606441" y="2727560"/>
            <a:chExt cx="1996164" cy="1751156"/>
          </a:xfrm>
        </p:grpSpPr>
        <p:sp>
          <p:nvSpPr>
            <p:cNvPr id="12" name="Carré corné 11"/>
            <p:cNvSpPr/>
            <p:nvPr/>
          </p:nvSpPr>
          <p:spPr>
            <a:xfrm rot="18773949">
              <a:off x="631499" y="2702502"/>
              <a:ext cx="1750084" cy="1800200"/>
            </a:xfrm>
            <a:prstGeom prst="foldedCorner">
              <a:avLst/>
            </a:prstGeom>
            <a:solidFill>
              <a:srgbClr val="FB0563"/>
            </a:solidFill>
            <a:ln w="19050">
              <a:solidFill>
                <a:srgbClr val="FB05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Carré corné 12"/>
            <p:cNvSpPr/>
            <p:nvPr/>
          </p:nvSpPr>
          <p:spPr>
            <a:xfrm rot="18773949">
              <a:off x="827463" y="2703574"/>
              <a:ext cx="1750084" cy="1800200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FB05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fr-FR" dirty="0" smtClean="0"/>
              <a:t>Les marqueurs clés de l’analyse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4294967295"/>
          </p:nvPr>
        </p:nvSpPr>
        <p:spPr>
          <a:xfrm>
            <a:off x="6732240" y="4509120"/>
            <a:ext cx="3889375" cy="1727200"/>
          </a:xfrm>
        </p:spPr>
        <p:txBody>
          <a:bodyPr>
            <a:normAutofit/>
          </a:bodyPr>
          <a:lstStyle/>
          <a:p>
            <a:r>
              <a:rPr lang="fr-FR" dirty="0" smtClean="0"/>
              <a:t>ANALYSER : </a:t>
            </a:r>
          </a:p>
          <a:p>
            <a:pPr lvl="1"/>
            <a:r>
              <a:rPr lang="fr-FR" dirty="0" smtClean="0"/>
              <a:t>Potentiel</a:t>
            </a:r>
            <a:endParaRPr lang="fr-FR" dirty="0" smtClean="0"/>
          </a:p>
          <a:p>
            <a:pPr lvl="1"/>
            <a:r>
              <a:rPr lang="fr-FR" dirty="0" smtClean="0"/>
              <a:t>Plateforme</a:t>
            </a:r>
            <a:endParaRPr lang="fr-FR" dirty="0" smtClean="0"/>
          </a:p>
          <a:p>
            <a:pPr lvl="1"/>
            <a:r>
              <a:rPr lang="fr-FR" dirty="0" smtClean="0"/>
              <a:t>Lien avec la cible</a:t>
            </a:r>
            <a:endParaRPr lang="fr-FR" dirty="0" smtClean="0"/>
          </a:p>
          <a:p>
            <a:pPr lvl="1"/>
            <a:r>
              <a:rPr lang="fr-FR" dirty="0" smtClean="0"/>
              <a:t>Objectifs</a:t>
            </a:r>
            <a:endParaRPr lang="fr-FR" dirty="0" smtClean="0"/>
          </a:p>
        </p:txBody>
      </p:sp>
      <p:grpSp>
        <p:nvGrpSpPr>
          <p:cNvPr id="8" name="Groupe 9"/>
          <p:cNvGrpSpPr/>
          <p:nvPr/>
        </p:nvGrpSpPr>
        <p:grpSpPr>
          <a:xfrm>
            <a:off x="395536" y="2007480"/>
            <a:ext cx="1985926" cy="1751156"/>
            <a:chOff x="616679" y="2727560"/>
            <a:chExt cx="1985926" cy="1751156"/>
          </a:xfrm>
        </p:grpSpPr>
        <p:sp>
          <p:nvSpPr>
            <p:cNvPr id="9" name="Carré corné 8"/>
            <p:cNvSpPr/>
            <p:nvPr/>
          </p:nvSpPr>
          <p:spPr>
            <a:xfrm rot="18773949">
              <a:off x="641737" y="2702502"/>
              <a:ext cx="1750084" cy="1800200"/>
            </a:xfrm>
            <a:prstGeom prst="foldedCorner">
              <a:avLst/>
            </a:prstGeom>
            <a:solidFill>
              <a:srgbClr val="FB0563"/>
            </a:solidFill>
            <a:ln w="19050">
              <a:solidFill>
                <a:srgbClr val="FB05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Carré corné 4"/>
            <p:cNvSpPr/>
            <p:nvPr/>
          </p:nvSpPr>
          <p:spPr>
            <a:xfrm rot="18773949">
              <a:off x="827463" y="2703574"/>
              <a:ext cx="1750084" cy="1800200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FB05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539552" y="256490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ras Medium ITC" pitchFamily="34" charset="0"/>
                <a:cs typeface="Cordia New" pitchFamily="34" charset="-34"/>
              </a:rPr>
              <a:t>MARCHE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699792" y="256490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ras Medium ITC" pitchFamily="34" charset="0"/>
                <a:cs typeface="Cordia New" pitchFamily="34" charset="-34"/>
              </a:rPr>
              <a:t>BENCHMARK</a:t>
            </a:r>
            <a:endParaRPr lang="fr-F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Eras Medium ITC" pitchFamily="34" charset="0"/>
              <a:cs typeface="Cordia New" pitchFamily="34" charset="-34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933274" y="256490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ras Medium ITC" pitchFamily="34" charset="0"/>
                <a:cs typeface="Cordia New" pitchFamily="34" charset="-34"/>
              </a:rPr>
              <a:t>MARQUE</a:t>
            </a:r>
            <a:endParaRPr lang="fr-F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Eras Medium ITC" pitchFamily="34" charset="0"/>
              <a:cs typeface="Cordia New" pitchFamily="34" charset="-34"/>
            </a:endParaRPr>
          </a:p>
        </p:txBody>
      </p:sp>
      <p:sp>
        <p:nvSpPr>
          <p:cNvPr id="27" name="Accolade ouvrante 26"/>
          <p:cNvSpPr/>
          <p:nvPr/>
        </p:nvSpPr>
        <p:spPr>
          <a:xfrm rot="16200000">
            <a:off x="2123728" y="2420888"/>
            <a:ext cx="432048" cy="3888432"/>
          </a:xfrm>
          <a:prstGeom prst="leftBrac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395536" y="4725144"/>
            <a:ext cx="3960440" cy="1728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C0439"/>
              </a:buClr>
              <a:buSzPct val="144000"/>
              <a:buFont typeface="Eras Medium ITC" pitchFamily="34" charset="0"/>
              <a:buChar char="&lt;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Eras Medium ITC" pitchFamily="34" charset="0"/>
                <a:ea typeface="+mn-ea"/>
                <a:cs typeface="Cordia New" pitchFamily="34" charset="-34"/>
              </a:rPr>
              <a:t>ANALYSER 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ras Medium ITC" pitchFamily="34" charset="0"/>
                <a:cs typeface="Cordia New" pitchFamily="34" charset="-34"/>
              </a:rPr>
              <a:t>Le  concept du site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Eras Medium ITC" pitchFamily="34" charset="0"/>
                <a:ea typeface="+mn-ea"/>
                <a:cs typeface="Cordia New" pitchFamily="34" charset="-34"/>
              </a:rPr>
              <a:t>Le lien créé avec la cible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ras Medium ITC" pitchFamily="34" charset="0"/>
                <a:cs typeface="Cordia New" pitchFamily="34" charset="-34"/>
              </a:rPr>
              <a:t>Quid expérience client ?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Eras Medium ITC" pitchFamily="34" charset="0"/>
              <a:ea typeface="+mn-ea"/>
              <a:cs typeface="Cordia New" pitchFamily="34" charset="-3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sz="16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ras Medium ITC" pitchFamily="34" charset="0"/>
                <a:cs typeface="Cordia New" pitchFamily="34" charset="-34"/>
              </a:rPr>
              <a:t>Ergonomie, navigation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Eras Medium ITC" pitchFamily="34" charset="0"/>
                <a:ea typeface="+mn-ea"/>
                <a:cs typeface="Cordia New" pitchFamily="34" charset="-34"/>
              </a:rPr>
              <a:t>Stratégie</a:t>
            </a:r>
            <a:r>
              <a:rPr kumimoji="0" lang="fr-FR" sz="1600" b="0" i="0" u="none" strike="noStrike" kern="1200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Eras Medium ITC" pitchFamily="34" charset="0"/>
                <a:ea typeface="+mn-ea"/>
                <a:cs typeface="Cordia New" pitchFamily="34" charset="-34"/>
              </a:rPr>
              <a:t> webmarketing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Eras Medium ITC" pitchFamily="34" charset="0"/>
              <a:ea typeface="+mn-ea"/>
              <a:cs typeface="Cordia New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C0439"/>
              </a:buClr>
              <a:buSzPct val="144000"/>
              <a:buFont typeface="Eras Medium ITC" pitchFamily="34" charset="0"/>
              <a:buChar char="&lt;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Eras Medium ITC" pitchFamily="34" charset="0"/>
              <a:ea typeface="+mn-ea"/>
              <a:cs typeface="Cordia New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C0439"/>
              </a:buClr>
              <a:buSzPct val="144000"/>
              <a:buFont typeface="Eras Medium ITC" pitchFamily="34" charset="0"/>
              <a:buChar char="&lt;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Eras Medium ITC" pitchFamily="34" charset="0"/>
              <a:ea typeface="+mn-ea"/>
              <a:cs typeface="Cordia New" pitchFamily="34" charset="-34"/>
            </a:endParaRP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4499992" y="4581128"/>
            <a:ext cx="259228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C0439"/>
              </a:buClr>
              <a:buSzPct val="144000"/>
              <a:buFont typeface="Eras Medium ITC" pitchFamily="34" charset="0"/>
              <a:buChar char="&lt;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Eras Medium ITC" pitchFamily="34" charset="0"/>
                <a:ea typeface="+mn-ea"/>
                <a:cs typeface="Cordia New" pitchFamily="34" charset="-34"/>
              </a:rPr>
              <a:t>ANALYSER 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Eras Medium ITC" pitchFamily="34" charset="0"/>
                <a:ea typeface="+mn-ea"/>
                <a:cs typeface="Cordia New" pitchFamily="34" charset="-34"/>
              </a:rPr>
              <a:t>Profil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Eras Medium ITC" pitchFamily="34" charset="0"/>
                <a:ea typeface="+mn-ea"/>
                <a:cs typeface="Cordia New" pitchFamily="34" charset="-34"/>
              </a:rPr>
              <a:t>Perception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ras Medium ITC" pitchFamily="34" charset="0"/>
                <a:cs typeface="Cordia New" pitchFamily="34" charset="-34"/>
              </a:rPr>
              <a:t>Tendances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Eras Medium ITC" pitchFamily="34" charset="0"/>
              <a:ea typeface="+mn-ea"/>
              <a:cs typeface="Cordia New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C0439"/>
              </a:buClr>
              <a:buSzPct val="144000"/>
              <a:buFont typeface="Eras Medium ITC" pitchFamily="34" charset="0"/>
              <a:buChar char="&lt;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Eras Medium ITC" pitchFamily="34" charset="0"/>
              <a:ea typeface="+mn-ea"/>
              <a:cs typeface="Cordia New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C0439"/>
              </a:buClr>
              <a:buSzPct val="144000"/>
              <a:buFont typeface="Eras Medium ITC" pitchFamily="34" charset="0"/>
              <a:buChar char="&lt;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Eras Medium ITC" pitchFamily="34" charset="0"/>
              <a:ea typeface="+mn-ea"/>
              <a:cs typeface="Cordia New" pitchFamily="34" charset="-34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788024" y="256490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ras Medium ITC" pitchFamily="34" charset="0"/>
                <a:cs typeface="Cordia New" pitchFamily="34" charset="-34"/>
              </a:rPr>
              <a:t>CONSOMMATEUR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2564905"/>
            <a:ext cx="2128320" cy="792088"/>
          </a:xfrm>
        </p:spPr>
        <p:txBody>
          <a:bodyPr/>
          <a:lstStyle/>
          <a:p>
            <a:r>
              <a:rPr lang="fr-FR" dirty="0" smtClean="0"/>
              <a:t>Les attentes du consommateur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971600" y="44624"/>
            <a:ext cx="7344816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C0439"/>
              </a:buClr>
              <a:buSzPct val="144000"/>
            </a:pPr>
            <a:r>
              <a:rPr lang="fr-FR" sz="3200" dirty="0">
                <a:solidFill>
                  <a:srgbClr val="00CC99"/>
                </a:solidFill>
                <a:latin typeface="DK Lemon Yellow Sun" pitchFamily="50" charset="0"/>
                <a:cs typeface="Cordia New" pitchFamily="34" charset="-34"/>
                <a:sym typeface="Wingdings" pitchFamily="2" charset="2"/>
              </a:rPr>
              <a:t>Une analyse fondamentale</a:t>
            </a:r>
          </a:p>
          <a:p>
            <a:pPr algn="ctr">
              <a:spcBef>
                <a:spcPct val="20000"/>
              </a:spcBef>
              <a:buClr>
                <a:srgbClr val="FC0439"/>
              </a:buClr>
              <a:buSzPct val="144000"/>
            </a:pPr>
            <a:r>
              <a:rPr lang="fr-FR" sz="3200" dirty="0">
                <a:solidFill>
                  <a:srgbClr val="00CC99"/>
                </a:solidFill>
                <a:latin typeface="DK Lemon Yellow Sun" pitchFamily="50" charset="0"/>
                <a:cs typeface="Cordia New" pitchFamily="34" charset="-34"/>
                <a:sym typeface="Wingdings" pitchFamily="2" charset="2"/>
              </a:rPr>
              <a:t>Articulée autour d’un élément </a:t>
            </a:r>
            <a:r>
              <a:rPr lang="fr-FR" sz="3200" dirty="0" smtClean="0">
                <a:solidFill>
                  <a:srgbClr val="00CC99"/>
                </a:solidFill>
                <a:latin typeface="DK Lemon Yellow Sun" pitchFamily="50" charset="0"/>
                <a:cs typeface="Cordia New" pitchFamily="34" charset="-34"/>
                <a:sym typeface="Wingdings" pitchFamily="2" charset="2"/>
              </a:rPr>
              <a:t>clé</a:t>
            </a:r>
          </a:p>
          <a:p>
            <a:pPr algn="ctr">
              <a:spcBef>
                <a:spcPct val="20000"/>
              </a:spcBef>
              <a:buClr>
                <a:srgbClr val="FC0439"/>
              </a:buClr>
              <a:buSzPct val="144000"/>
            </a:pPr>
            <a:r>
              <a:rPr lang="fr-FR" sz="3200" dirty="0" smtClean="0">
                <a:solidFill>
                  <a:srgbClr val="00CC99"/>
                </a:solidFill>
                <a:latin typeface="DK Lemon Yellow Sun" pitchFamily="50" charset="0"/>
                <a:cs typeface="Cordia New" pitchFamily="34" charset="-34"/>
                <a:sym typeface="Wingdings" pitchFamily="2" charset="2"/>
              </a:rPr>
              <a:t>La cible, l’utilisateur, l’acheteur, le consommateur</a:t>
            </a:r>
            <a:endParaRPr lang="fr-FR" sz="3200" dirty="0">
              <a:solidFill>
                <a:srgbClr val="00CC99"/>
              </a:solidFill>
              <a:latin typeface="DK Lemon Yellow Sun" pitchFamily="50" charset="0"/>
              <a:cs typeface="Cordia New" pitchFamily="34" charset="-34"/>
              <a:sym typeface="Wingdings" pitchFamily="2" charset="2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843808" y="2204864"/>
            <a:ext cx="3096344" cy="295232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147536" y="5013176"/>
            <a:ext cx="212832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FC0439"/>
              </a:buClr>
              <a:buSzPct val="144000"/>
              <a:buFont typeface="Eras Medium ITC" pitchFamily="34" charset="0"/>
              <a:buChar char="&lt;"/>
              <a:defRPr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Eras Medium ITC" pitchFamily="34" charset="0"/>
                <a:cs typeface="Cordia New" pitchFamily="34" charset="-34"/>
              </a:rPr>
              <a:t>Les tendances sociétales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Eras Medium ITC" pitchFamily="34" charset="0"/>
              <a:cs typeface="Cordia New" pitchFamily="34" charset="-34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931512" y="3789040"/>
            <a:ext cx="212832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FC0439"/>
              </a:buClr>
              <a:buSzPct val="144000"/>
              <a:buFont typeface="Eras Medium ITC" pitchFamily="34" charset="0"/>
              <a:buChar char="&lt;"/>
              <a:defRPr/>
            </a:pPr>
            <a:r>
              <a:rPr lang="fr-F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Eras Medium ITC" pitchFamily="34" charset="0"/>
                <a:cs typeface="Cordia New" pitchFamily="34" charset="-34"/>
              </a:rPr>
              <a:t>Son parcours d’achat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Eras Medium ITC" pitchFamily="34" charset="0"/>
              <a:cs typeface="Cordia New" pitchFamily="34" charset="-34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724128" y="4509120"/>
            <a:ext cx="212832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FC0439"/>
              </a:buClr>
              <a:buSzPct val="144000"/>
              <a:buFont typeface="Eras Medium ITC" pitchFamily="34" charset="0"/>
              <a:buChar char="&lt;"/>
              <a:defRPr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Eras Medium ITC" pitchFamily="34" charset="0"/>
                <a:cs typeface="Cordia New" pitchFamily="34" charset="-34"/>
              </a:rPr>
              <a:t>Ses habitudes </a:t>
            </a:r>
            <a:r>
              <a:rPr lang="fr-F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Eras Medium ITC" pitchFamily="34" charset="0"/>
                <a:cs typeface="Cordia New" pitchFamily="34" charset="-34"/>
              </a:rPr>
              <a:t>de navigation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Eras Medium ITC" pitchFamily="34" charset="0"/>
              <a:cs typeface="Cordia New" pitchFamily="34" charset="-34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6228184" y="3573016"/>
            <a:ext cx="212832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FC0439"/>
              </a:buClr>
              <a:buSzPct val="144000"/>
              <a:buFont typeface="Eras Medium ITC" pitchFamily="34" charset="0"/>
              <a:buChar char="&lt;"/>
              <a:defRPr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Eras Medium ITC" pitchFamily="34" charset="0"/>
                <a:cs typeface="Cordia New" pitchFamily="34" charset="-34"/>
              </a:rPr>
              <a:t>La data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Eras Medium ITC" pitchFamily="34" charset="0"/>
              <a:cs typeface="Cordia New" pitchFamily="34" charset="-34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563888" y="5445224"/>
            <a:ext cx="230425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FC0439"/>
              </a:buClr>
              <a:buSzPct val="144000"/>
              <a:buFont typeface="Eras Medium ITC" pitchFamily="34" charset="0"/>
              <a:buChar char="&lt;"/>
              <a:defRPr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Eras Medium ITC" pitchFamily="34" charset="0"/>
                <a:cs typeface="Cordia New" pitchFamily="34" charset="-34"/>
              </a:rPr>
              <a:t>L’environnement économique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Eras Medium ITC" pitchFamily="34" charset="0"/>
              <a:cs typeface="Cordia New" pitchFamily="34" charset="-34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940152" y="2420888"/>
            <a:ext cx="252028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FC0439"/>
              </a:buClr>
              <a:buSzPct val="144000"/>
              <a:buFont typeface="Eras Medium ITC" pitchFamily="34" charset="0"/>
              <a:buChar char="&lt;"/>
              <a:defRPr/>
            </a:pPr>
            <a:r>
              <a:rPr lang="fr-F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Eras Medium ITC" pitchFamily="34" charset="0"/>
                <a:cs typeface="Cordia New" pitchFamily="34" charset="-34"/>
              </a:rPr>
              <a:t>Sa consommation de contenu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Eras Medium ITC" pitchFamily="34" charset="0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2"/>
          <p:cNvSpPr txBox="1">
            <a:spLocks/>
          </p:cNvSpPr>
          <p:nvPr/>
        </p:nvSpPr>
        <p:spPr>
          <a:xfrm>
            <a:off x="4993081" y="2852936"/>
            <a:ext cx="4150919" cy="100013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fr-FR" sz="3200" dirty="0" smtClean="0">
                <a:solidFill>
                  <a:srgbClr val="00CC99"/>
                </a:solidFill>
                <a:latin typeface="DK Lemon Yellow Sun" pitchFamily="50" charset="0"/>
                <a:cs typeface="Cordia New" pitchFamily="34" charset="-34"/>
                <a:sym typeface="Wingdings" pitchFamily="2" charset="2"/>
              </a:rPr>
              <a:t>D’autres marques ont-elles établi un lien avec notre cible ? Quels discours, ton, information, contenu, …</a:t>
            </a:r>
            <a:endParaRPr lang="fr-FR" sz="3200" dirty="0">
              <a:solidFill>
                <a:srgbClr val="00CC99"/>
              </a:solidFill>
              <a:latin typeface="DK Lemon Yellow Sun" pitchFamily="50" charset="0"/>
              <a:cs typeface="Cordia New" pitchFamily="34" charset="-34"/>
              <a:sym typeface="Wingdings" pitchFamily="2" charset="2"/>
            </a:endParaRPr>
          </a:p>
        </p:txBody>
      </p:sp>
      <p:sp>
        <p:nvSpPr>
          <p:cNvPr id="3" name="Rectangle avec flèche vers le bas 2"/>
          <p:cNvSpPr/>
          <p:nvPr/>
        </p:nvSpPr>
        <p:spPr>
          <a:xfrm>
            <a:off x="107504" y="1052735"/>
            <a:ext cx="5328591" cy="2376264"/>
          </a:xfrm>
          <a:prstGeom prst="downArrowCallout">
            <a:avLst>
              <a:gd name="adj1" fmla="val 21554"/>
              <a:gd name="adj2" fmla="val 25000"/>
              <a:gd name="adj3" fmla="val 25000"/>
              <a:gd name="adj4" fmla="val 6497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 rot="10800000">
            <a:off x="107504" y="4293095"/>
            <a:ext cx="5328591" cy="2376264"/>
          </a:xfrm>
          <a:prstGeom prst="downArrowCallou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2"/>
          <p:cNvSpPr txBox="1">
            <a:spLocks/>
          </p:cNvSpPr>
          <p:nvPr/>
        </p:nvSpPr>
        <p:spPr>
          <a:xfrm>
            <a:off x="35496" y="1412775"/>
            <a:ext cx="5375055" cy="100013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fr-FR" sz="3200" dirty="0">
                <a:solidFill>
                  <a:srgbClr val="00CC99"/>
                </a:solidFill>
                <a:latin typeface="DK Lemon Yellow Sun" pitchFamily="50" charset="0"/>
                <a:cs typeface="Cordia New" pitchFamily="34" charset="-34"/>
                <a:sym typeface="Wingdings" pitchFamily="2" charset="2"/>
              </a:rPr>
              <a:t>Y a-t-il un call to action demandé à l’internaute ?</a:t>
            </a:r>
          </a:p>
          <a:p>
            <a:pPr algn="ctr">
              <a:spcBef>
                <a:spcPct val="0"/>
              </a:spcBef>
              <a:defRPr/>
            </a:pPr>
            <a:endParaRPr lang="fr-FR" sz="3200" dirty="0">
              <a:solidFill>
                <a:srgbClr val="00CC99"/>
              </a:solidFill>
              <a:latin typeface="DK Lemon Yellow Sun" pitchFamily="50" charset="0"/>
              <a:cs typeface="Cordia New" pitchFamily="34" charset="-34"/>
              <a:sym typeface="Wingdings" pitchFamily="2" charset="2"/>
            </a:endParaRPr>
          </a:p>
          <a:p>
            <a:pPr algn="ctr">
              <a:spcBef>
                <a:spcPct val="0"/>
              </a:spcBef>
              <a:defRPr/>
            </a:pPr>
            <a:endParaRPr lang="fr-FR" sz="3200" dirty="0">
              <a:solidFill>
                <a:srgbClr val="00CC99"/>
              </a:solidFill>
              <a:latin typeface="DK Lemon Yellow Sun" pitchFamily="50" charset="0"/>
              <a:cs typeface="Cordia New" pitchFamily="34" charset="-34"/>
              <a:sym typeface="Wingdings" pitchFamily="2" charset="2"/>
            </a:endParaRPr>
          </a:p>
          <a:p>
            <a:pPr algn="ctr">
              <a:spcBef>
                <a:spcPct val="0"/>
              </a:spcBef>
              <a:defRPr/>
            </a:pPr>
            <a:endParaRPr lang="fr-FR" sz="3200" dirty="0">
              <a:solidFill>
                <a:srgbClr val="00CC99"/>
              </a:solidFill>
              <a:latin typeface="DK Lemon Yellow Sun" pitchFamily="50" charset="0"/>
              <a:cs typeface="Cordia New" pitchFamily="34" charset="-34"/>
              <a:sym typeface="Wingdings" pitchFamily="2" charset="2"/>
            </a:endParaRPr>
          </a:p>
          <a:p>
            <a:pPr algn="ctr">
              <a:spcBef>
                <a:spcPct val="0"/>
              </a:spcBef>
              <a:defRPr/>
            </a:pPr>
            <a:endParaRPr lang="fr-FR" sz="3200" dirty="0">
              <a:solidFill>
                <a:srgbClr val="00CC99"/>
              </a:solidFill>
              <a:latin typeface="DK Lemon Yellow Sun" pitchFamily="50" charset="0"/>
              <a:cs typeface="Cordia New" pitchFamily="34" charset="-34"/>
              <a:sym typeface="Wingdings" pitchFamily="2" charset="2"/>
            </a:endParaRPr>
          </a:p>
          <a:p>
            <a:pPr algn="ctr">
              <a:spcBef>
                <a:spcPct val="0"/>
              </a:spcBef>
              <a:defRPr/>
            </a:pPr>
            <a:endParaRPr lang="fr-FR" sz="3200" dirty="0">
              <a:solidFill>
                <a:srgbClr val="00CC99"/>
              </a:solidFill>
              <a:latin typeface="DK Lemon Yellow Sun" pitchFamily="50" charset="0"/>
              <a:cs typeface="Cordia New" pitchFamily="34" charset="-34"/>
              <a:sym typeface="Wingdings" pitchFamily="2" charset="2"/>
            </a:endParaRPr>
          </a:p>
          <a:p>
            <a:pPr algn="ctr">
              <a:spcBef>
                <a:spcPct val="0"/>
              </a:spcBef>
              <a:defRPr/>
            </a:pPr>
            <a:endParaRPr lang="fr-FR" sz="3200" dirty="0">
              <a:solidFill>
                <a:srgbClr val="00CC99"/>
              </a:solidFill>
              <a:latin typeface="DK Lemon Yellow Sun" pitchFamily="50" charset="0"/>
              <a:cs typeface="Cordia New" pitchFamily="34" charset="-34"/>
              <a:sym typeface="Wingdings" pitchFamily="2" charset="2"/>
            </a:endParaRPr>
          </a:p>
          <a:p>
            <a:pPr algn="ctr">
              <a:spcBef>
                <a:spcPct val="0"/>
              </a:spcBef>
              <a:defRPr/>
            </a:pPr>
            <a:r>
              <a:rPr lang="fr-FR" sz="3200" dirty="0">
                <a:solidFill>
                  <a:srgbClr val="00CC99"/>
                </a:solidFill>
                <a:latin typeface="DK Lemon Yellow Sun" pitchFamily="50" charset="0"/>
                <a:cs typeface="Cordia New" pitchFamily="34" charset="-34"/>
                <a:sym typeface="Wingdings" pitchFamily="2" charset="2"/>
              </a:rPr>
              <a:t>Quelle relation la marque souhaite-t-elle engager avec </a:t>
            </a:r>
            <a:r>
              <a:rPr lang="fr-FR" sz="3200" dirty="0" smtClean="0">
                <a:solidFill>
                  <a:srgbClr val="00CC99"/>
                </a:solidFill>
                <a:latin typeface="DK Lemon Yellow Sun" pitchFamily="50" charset="0"/>
                <a:cs typeface="Cordia New" pitchFamily="34" charset="-34"/>
                <a:sym typeface="Wingdings" pitchFamily="2" charset="2"/>
              </a:rPr>
              <a:t>la </a:t>
            </a:r>
            <a:r>
              <a:rPr lang="fr-FR" sz="3200" dirty="0">
                <a:solidFill>
                  <a:srgbClr val="00CC99"/>
                </a:solidFill>
                <a:latin typeface="DK Lemon Yellow Sun" pitchFamily="50" charset="0"/>
                <a:cs typeface="Cordia New" pitchFamily="34" charset="-34"/>
                <a:sym typeface="Wingdings" pitchFamily="2" charset="2"/>
              </a:rPr>
              <a:t>cible ?</a:t>
            </a:r>
            <a:endParaRPr lang="fr-FR" sz="3200" dirty="0">
              <a:solidFill>
                <a:srgbClr val="00CC99"/>
              </a:solidFill>
              <a:latin typeface="DK Lemon Yellow Sun" pitchFamily="50" charset="0"/>
              <a:cs typeface="Cordia New" pitchFamily="34" charset="-34"/>
              <a:sym typeface="Wingdings" pitchFamily="2" charset="2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877724" y="3051027"/>
            <a:ext cx="1800200" cy="1656184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3779912" y="3933056"/>
            <a:ext cx="1296144" cy="0"/>
          </a:xfrm>
          <a:prstGeom prst="straightConnector1">
            <a:avLst/>
          </a:prstGeom>
          <a:ln w="111125"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311</Words>
  <Application>Microsoft Office PowerPoint</Application>
  <PresentationFormat>Affichage à l'écran (4:3)</PresentationFormat>
  <Paragraphs>93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7_Thème Office</vt:lpstr>
      <vt:lpstr>Une analyse pour une recommandation</vt:lpstr>
      <vt:lpstr>Diapositive 2</vt:lpstr>
      <vt:lpstr>Le Brief : un échange avec le client</vt:lpstr>
      <vt:lpstr>Pour ne rien oublier : les éléments principaux</vt:lpstr>
      <vt:lpstr>Le deroulé stratégique se construit en 3 temps</vt:lpstr>
      <vt:lpstr>l’analyse est indispensable pour établir un diagnostic et apporter une réponse justifiée</vt:lpstr>
      <vt:lpstr>Les marqueurs clés de l’analyse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MELANIE</dc:creator>
  <cp:lastModifiedBy>MELANIE</cp:lastModifiedBy>
  <cp:revision>2</cp:revision>
  <dcterms:created xsi:type="dcterms:W3CDTF">2018-10-09T17:06:25Z</dcterms:created>
  <dcterms:modified xsi:type="dcterms:W3CDTF">2018-10-09T20:02:35Z</dcterms:modified>
</cp:coreProperties>
</file>